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notesMasterIdLst>
    <p:notesMasterId r:id="rId15"/>
  </p:notesMasterIdLst>
  <p:handoutMasterIdLst>
    <p:handoutMasterId r:id="rId16"/>
  </p:handoutMasterIdLst>
  <p:sldIdLst>
    <p:sldId id="258" r:id="rId14"/>
  </p:sldIdLst>
  <p:sldSz cx="10693400" cy="756126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1pPr>
    <a:lvl2pPr marL="173038" indent="284163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2pPr>
    <a:lvl3pPr marL="347663" indent="566738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3pPr>
    <a:lvl4pPr marL="520700" indent="850900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4pPr>
    <a:lvl5pPr marL="695325" indent="1133475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5pPr>
    <a:lvl6pPr marL="22860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6pPr>
    <a:lvl7pPr marL="27432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7pPr>
    <a:lvl8pPr marL="32004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8pPr>
    <a:lvl9pPr marL="36576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33CC"/>
    <a:srgbClr val="FF3300"/>
    <a:srgbClr val="FF99CC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0" autoAdjust="0"/>
    <p:restoredTop sz="96691" autoAdjust="0"/>
  </p:normalViewPr>
  <p:slideViewPr>
    <p:cSldViewPr>
      <p:cViewPr varScale="1">
        <p:scale>
          <a:sx n="77" d="100"/>
          <a:sy n="77" d="100"/>
        </p:scale>
        <p:origin x="-1579" y="-86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l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 bwMode="auto">
          <a:xfrm>
            <a:off x="5623882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30C41D98-9507-479C-8638-E748B21D09BD}" type="datetimeFigureOut">
              <a:rPr lang="zh-TW" altLang="en-US"/>
              <a:pPr>
                <a:defRPr/>
              </a:pPr>
              <a:t>2018/4/20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 bwMode="auto">
          <a:xfrm>
            <a:off x="0" y="6456068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l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5623882" y="6456068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9B4C1BA2-5687-43A2-95F2-B48CA984654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5526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/>
          <a:lstStyle>
            <a:lvl1pPr algn="l">
              <a:defRPr sz="8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882" y="0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/>
          <a:lstStyle>
            <a:lvl1pPr algn="r">
              <a:defRPr sz="800"/>
            </a:lvl1pPr>
          </a:lstStyle>
          <a:p>
            <a:fld id="{45644391-C918-4A7F-B934-A57A5614590B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162300" y="509588"/>
            <a:ext cx="36052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212" tIns="31606" rIns="63212" bIns="3160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712" y="3228573"/>
            <a:ext cx="7942802" cy="3059385"/>
          </a:xfrm>
          <a:prstGeom prst="rect">
            <a:avLst/>
          </a:prstGeom>
        </p:spPr>
        <p:txBody>
          <a:bodyPr vert="horz" lIns="63212" tIns="31606" rIns="63212" bIns="31606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7145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 anchor="b"/>
          <a:lstStyle>
            <a:lvl1pPr algn="l">
              <a:defRPr sz="8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882" y="6457145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 anchor="b"/>
          <a:lstStyle>
            <a:lvl1pPr algn="r">
              <a:defRPr sz="800"/>
            </a:lvl1pPr>
          </a:lstStyle>
          <a:p>
            <a:fld id="{C12B443C-63FC-4F0D-8823-8A54E9945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51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299812"/>
            <a:ext cx="2406015" cy="6381802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299812"/>
            <a:ext cx="7159717" cy="6381802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220855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029999" y="2126268"/>
            <a:ext cx="2209159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253815"/>
            <a:ext cx="2291790" cy="346283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253815"/>
            <a:ext cx="6817043" cy="346283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4554416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2126268"/>
            <a:ext cx="4554416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763120" y="1253815"/>
            <a:ext cx="9167160" cy="346283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827295" y="2126268"/>
            <a:ext cx="2022025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907648" y="2126268"/>
            <a:ext cx="202263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220855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029999" y="2126268"/>
            <a:ext cx="2209159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6"/>
            <a:ext cx="2406015" cy="493610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7159717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  <a:prstGeom prst="rect">
            <a:avLst/>
          </a:prstGeom>
        </p:spPr>
        <p:txBody>
          <a:bodyPr lIns="34802" tIns="17401" rIns="34802" bIns="17401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969593"/>
            <a:ext cx="4554416" cy="553333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969593"/>
            <a:ext cx="4554416" cy="553333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299812"/>
            <a:ext cx="2406015" cy="6203114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299812"/>
            <a:ext cx="7159717" cy="620311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850787"/>
            <a:ext cx="4554416" cy="865858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3850787"/>
            <a:ext cx="4554416" cy="865858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7"/>
            <a:ext cx="2406015" cy="520773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7"/>
            <a:ext cx="7159717" cy="5207737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7"/>
            <a:ext cx="2406015" cy="520773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7"/>
            <a:ext cx="7159717" cy="5207737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760844"/>
            <a:ext cx="2721956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43404" y="3760844"/>
            <a:ext cx="2722564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90408" y="1170467"/>
            <a:ext cx="1375560" cy="51177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170467"/>
            <a:ext cx="4068960" cy="51177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760844"/>
            <a:ext cx="2721956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43404" y="3760844"/>
            <a:ext cx="2722564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90408" y="1170467"/>
            <a:ext cx="1375560" cy="51177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170467"/>
            <a:ext cx="4068960" cy="51177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93679"/>
            <a:ext cx="2406015" cy="648793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93679"/>
            <a:ext cx="7159717" cy="6487935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  <a:prstGeom prst="rect">
            <a:avLst/>
          </a:prstGeom>
        </p:spPr>
        <p:txBody>
          <a:bodyPr lIns="34802" tIns="17401" rIns="34802" bIns="17401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266825"/>
            <a:ext cx="916622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92550"/>
            <a:ext cx="9166225" cy="87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4475162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0" r:id="rId3"/>
    <p:sldLayoutId id="2147483769" r:id="rId4"/>
    <p:sldLayoutId id="2147483768" r:id="rId5"/>
    <p:sldLayoutId id="2147483767" r:id="rId6"/>
    <p:sldLayoutId id="2147483766" r:id="rId7"/>
    <p:sldLayoutId id="2147483765" r:id="rId8"/>
    <p:sldLayoutId id="2147483764" r:id="rId9"/>
    <p:sldLayoutId id="2147483763" r:id="rId10"/>
    <p:sldLayoutId id="2147483762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9166225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2" r:id="rId2"/>
    <p:sldLayoutId id="2147483781" r:id="rId3"/>
    <p:sldLayoutId id="2147483780" r:id="rId4"/>
    <p:sldLayoutId id="2147483779" r:id="rId5"/>
    <p:sldLayoutId id="2147483778" r:id="rId6"/>
    <p:sldLayoutId id="2147483777" r:id="rId7"/>
    <p:sldLayoutId id="2147483776" r:id="rId8"/>
    <p:sldLayoutId id="2147483775" r:id="rId9"/>
    <p:sldLayoutId id="2147483774" r:id="rId10"/>
    <p:sldLayoutId id="2147483773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7713" y="2149475"/>
            <a:ext cx="410210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3" r:id="rId2"/>
    <p:sldLayoutId id="2147483792" r:id="rId3"/>
    <p:sldLayoutId id="2147483791" r:id="rId4"/>
    <p:sldLayoutId id="2147483790" r:id="rId5"/>
    <p:sldLayoutId id="2147483789" r:id="rId6"/>
    <p:sldLayoutId id="2147483788" r:id="rId7"/>
    <p:sldLayoutId id="2147483787" r:id="rId8"/>
    <p:sldLayoutId id="2147483786" r:id="rId9"/>
    <p:sldLayoutId id="2147483785" r:id="rId10"/>
    <p:sldLayoutId id="2147483784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4475162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4" r:id="rId2"/>
    <p:sldLayoutId id="2147483803" r:id="rId3"/>
    <p:sldLayoutId id="2147483802" r:id="rId4"/>
    <p:sldLayoutId id="2147483801" r:id="rId5"/>
    <p:sldLayoutId id="2147483800" r:id="rId6"/>
    <p:sldLayoutId id="2147483799" r:id="rId7"/>
    <p:sldLayoutId id="2147483798" r:id="rId8"/>
    <p:sldLayoutId id="2147483797" r:id="rId9"/>
    <p:sldLayoutId id="2147483796" r:id="rId10"/>
    <p:sldLayoutId id="2147483795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2303463"/>
            <a:ext cx="9166225" cy="295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981075"/>
            <a:ext cx="9166225" cy="5592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04813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74675" indent="-304800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42950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12813" indent="-304800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081088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56137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3014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0415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7816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5713413"/>
            <a:ext cx="9166225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5713413"/>
            <a:ext cx="9166225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  <p:sldLayoutId id="2147483713" r:id="rId5"/>
    <p:sldLayoutId id="2147483712" r:id="rId6"/>
    <p:sldLayoutId id="2147483711" r:id="rId7"/>
    <p:sldLayoutId id="2147483710" r:id="rId8"/>
    <p:sldLayoutId id="2147483709" r:id="rId9"/>
    <p:sldLayoutId id="2147483708" r:id="rId10"/>
    <p:sldLayoutId id="2147483707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182688"/>
            <a:ext cx="550227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02063"/>
            <a:ext cx="5502275" cy="2554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182688"/>
            <a:ext cx="550227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02063"/>
            <a:ext cx="5502275" cy="2554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196850"/>
            <a:ext cx="851217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23863" indent="-3032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93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63588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31863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101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7668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5069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2470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9871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59" r:id="rId3"/>
    <p:sldLayoutId id="2147483758" r:id="rId4"/>
    <p:sldLayoutId id="2147483757" r:id="rId5"/>
    <p:sldLayoutId id="2147483756" r:id="rId6"/>
    <p:sldLayoutId id="2147483755" r:id="rId7"/>
    <p:sldLayoutId id="2147483754" r:id="rId8"/>
    <p:sldLayoutId id="2147483753" r:id="rId9"/>
    <p:sldLayoutId id="2147483752" r:id="rId10"/>
    <p:sldLayoutId id="2147483751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23863" indent="-3032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93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63588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31863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101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7668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5069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2470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9871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378148" y="114320"/>
            <a:ext cx="10081120" cy="946081"/>
            <a:chOff x="378148" y="114320"/>
            <a:chExt cx="10081120" cy="946081"/>
          </a:xfrm>
        </p:grpSpPr>
        <p:sp>
          <p:nvSpPr>
            <p:cNvPr id="13336" name="Rectangle 65"/>
            <p:cNvSpPr>
              <a:spLocks/>
            </p:cNvSpPr>
            <p:nvPr/>
          </p:nvSpPr>
          <p:spPr bwMode="auto">
            <a:xfrm>
              <a:off x="378148" y="174948"/>
              <a:ext cx="1439863" cy="26511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>
              <a:spAutoFit/>
            </a:bodyPr>
            <a:lstStyle/>
            <a:p>
              <a:pPr algn="ctr" defTabSz="347417">
                <a:defRPr/>
              </a:pPr>
              <a:r>
                <a:rPr kumimoji="0" lang="zh-TW" altLang="en-US" sz="2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教育目標</a:t>
              </a:r>
            </a:p>
          </p:txBody>
        </p:sp>
        <p:sp>
          <p:nvSpPr>
            <p:cNvPr id="69" name="文字方塊 68"/>
            <p:cNvSpPr txBox="1"/>
            <p:nvPr/>
          </p:nvSpPr>
          <p:spPr bwMode="auto">
            <a:xfrm>
              <a:off x="1924060" y="114320"/>
              <a:ext cx="8535208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zh-TW" altLang="en-US" sz="18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以慈悲濟世精神為基石，培育具備服務、研究、督導管理能力之專業社會工作人員</a:t>
              </a:r>
            </a:p>
          </p:txBody>
        </p:sp>
        <p:sp>
          <p:nvSpPr>
            <p:cNvPr id="73" name="文字方塊 72"/>
            <p:cNvSpPr txBox="1"/>
            <p:nvPr/>
          </p:nvSpPr>
          <p:spPr bwMode="auto">
            <a:xfrm>
              <a:off x="2375867" y="760363"/>
              <a:ext cx="1898650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16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理論與研究能力</a:t>
              </a:r>
            </a:p>
          </p:txBody>
        </p:sp>
        <p:sp>
          <p:nvSpPr>
            <p:cNvPr id="78" name="文字方塊 77"/>
            <p:cNvSpPr txBox="1"/>
            <p:nvPr/>
          </p:nvSpPr>
          <p:spPr bwMode="auto">
            <a:xfrm>
              <a:off x="4638054" y="769888"/>
              <a:ext cx="1970088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600" b="1" dirty="0">
                  <a:latin typeface="微軟正黑體" pitchFamily="34" charset="-120"/>
                  <a:ea typeface="微軟正黑體" pitchFamily="34" charset="-120"/>
                  <a:cs typeface="Calibri" pitchFamily="34" charset="0"/>
                  <a:sym typeface="Gill Sans" charset="0"/>
                </a:rPr>
                <a:t>服務領域精進能力 </a:t>
              </a:r>
              <a:endParaRPr lang="zh-TW" altLang="en-US" sz="1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  <a:sym typeface="Gill Sans" charset="0"/>
              </a:endParaRPr>
            </a:p>
          </p:txBody>
        </p:sp>
        <p:sp>
          <p:nvSpPr>
            <p:cNvPr id="79" name="文字方塊 78"/>
            <p:cNvSpPr txBox="1"/>
            <p:nvPr/>
          </p:nvSpPr>
          <p:spPr bwMode="auto">
            <a:xfrm>
              <a:off x="7057404" y="760363"/>
              <a:ext cx="1817688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16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督導與管理能力</a:t>
              </a:r>
            </a:p>
          </p:txBody>
        </p:sp>
        <p:sp>
          <p:nvSpPr>
            <p:cNvPr id="80" name="文字方塊 79"/>
            <p:cNvSpPr txBox="1"/>
            <p:nvPr/>
          </p:nvSpPr>
          <p:spPr bwMode="auto">
            <a:xfrm>
              <a:off x="378148" y="699840"/>
              <a:ext cx="1449388" cy="344487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20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核心能力</a:t>
              </a:r>
            </a:p>
          </p:txBody>
        </p:sp>
        <p:cxnSp>
          <p:nvCxnSpPr>
            <p:cNvPr id="94" name="直線接點 93"/>
            <p:cNvCxnSpPr/>
            <p:nvPr/>
          </p:nvCxnSpPr>
          <p:spPr bwMode="auto">
            <a:xfrm>
              <a:off x="3179142" y="576213"/>
              <a:ext cx="49657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 bwMode="auto">
            <a:xfrm rot="5400000">
              <a:off x="3087861" y="663426"/>
              <a:ext cx="184150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/>
            <p:nvPr/>
          </p:nvCxnSpPr>
          <p:spPr bwMode="auto">
            <a:xfrm rot="5400000">
              <a:off x="8052767" y="662632"/>
              <a:ext cx="184150" cy="317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直線接點 132"/>
            <p:cNvCxnSpPr/>
            <p:nvPr/>
          </p:nvCxnSpPr>
          <p:spPr bwMode="auto">
            <a:xfrm rot="5400000">
              <a:off x="5469904" y="622251"/>
              <a:ext cx="309563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2818" name="群組 5"/>
          <p:cNvGrpSpPr>
            <a:grpSpLocks/>
          </p:cNvGrpSpPr>
          <p:nvPr/>
        </p:nvGrpSpPr>
        <p:grpSpPr bwMode="auto">
          <a:xfrm>
            <a:off x="90488" y="1116013"/>
            <a:ext cx="10458450" cy="6451801"/>
            <a:chOff x="90116" y="1116335"/>
            <a:chExt cx="10459268" cy="6450765"/>
          </a:xfrm>
        </p:grpSpPr>
        <p:sp>
          <p:nvSpPr>
            <p:cNvPr id="162819" name="Rectangle 59"/>
            <p:cNvSpPr>
              <a:spLocks/>
            </p:cNvSpPr>
            <p:nvPr/>
          </p:nvSpPr>
          <p:spPr bwMode="auto">
            <a:xfrm>
              <a:off x="8587060" y="1168598"/>
              <a:ext cx="1459781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6075"/>
              <a:r>
                <a:rPr kumimoji="0" lang="zh-TW" altLang="en-US" sz="20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未來發展</a:t>
              </a:r>
            </a:p>
          </p:txBody>
        </p:sp>
        <p:grpSp>
          <p:nvGrpSpPr>
            <p:cNvPr id="162820" name="群組 3"/>
            <p:cNvGrpSpPr>
              <a:grpSpLocks/>
            </p:cNvGrpSpPr>
            <p:nvPr/>
          </p:nvGrpSpPr>
          <p:grpSpPr bwMode="auto">
            <a:xfrm>
              <a:off x="90116" y="1509940"/>
              <a:ext cx="10459268" cy="6057160"/>
              <a:chOff x="0" y="1243788"/>
              <a:chExt cx="10693400" cy="6305113"/>
            </a:xfrm>
          </p:grpSpPr>
          <p:sp>
            <p:nvSpPr>
              <p:cNvPr id="162822" name="AutoShape 3"/>
              <p:cNvSpPr>
                <a:spLocks/>
              </p:cNvSpPr>
              <p:nvPr/>
            </p:nvSpPr>
            <p:spPr bwMode="auto">
              <a:xfrm>
                <a:off x="0" y="1955605"/>
                <a:ext cx="10693400" cy="4217483"/>
              </a:xfrm>
              <a:prstGeom prst="flowChartAlternateProcess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23" name="AutoShape 4"/>
              <p:cNvSpPr>
                <a:spLocks/>
              </p:cNvSpPr>
              <p:nvPr/>
            </p:nvSpPr>
            <p:spPr bwMode="auto">
              <a:xfrm>
                <a:off x="0" y="1458103"/>
                <a:ext cx="10693400" cy="883930"/>
              </a:xfrm>
              <a:prstGeom prst="roundRect">
                <a:avLst>
                  <a:gd name="adj" fmla="val 16667"/>
                </a:avLst>
              </a:prstGeom>
              <a:solidFill>
                <a:srgbClr val="4AADFF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24" name="Rectangle 6"/>
              <p:cNvSpPr>
                <a:spLocks/>
              </p:cNvSpPr>
              <p:nvPr/>
            </p:nvSpPr>
            <p:spPr bwMode="auto">
              <a:xfrm>
                <a:off x="2698261" y="1243788"/>
                <a:ext cx="908331" cy="1846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algn="ctr" defTabSz="346075"/>
                <a:r>
                  <a:rPr kumimoji="0" lang="zh-TW" altLang="en-US" sz="1200" b="1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必修上</a:t>
                </a:r>
              </a:p>
            </p:txBody>
          </p:sp>
          <p:sp>
            <p:nvSpPr>
              <p:cNvPr id="162825" name="Rectangle 7"/>
              <p:cNvSpPr>
                <a:spLocks/>
              </p:cNvSpPr>
              <p:nvPr/>
            </p:nvSpPr>
            <p:spPr bwMode="auto">
              <a:xfrm>
                <a:off x="3989378" y="1243788"/>
                <a:ext cx="908331" cy="1846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algn="ctr" defTabSz="346075"/>
                <a:r>
                  <a:rPr kumimoji="0" lang="zh-TW" altLang="en-US" sz="1200" b="1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必修下</a:t>
                </a:r>
              </a:p>
            </p:txBody>
          </p:sp>
          <p:sp>
            <p:nvSpPr>
              <p:cNvPr id="162826" name="Rectangle 8"/>
              <p:cNvSpPr>
                <a:spLocks/>
              </p:cNvSpPr>
              <p:nvPr/>
            </p:nvSpPr>
            <p:spPr bwMode="auto">
              <a:xfrm>
                <a:off x="5203824" y="1243788"/>
                <a:ext cx="908331" cy="1846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algn="ctr" defTabSz="346075"/>
                <a:r>
                  <a:rPr kumimoji="0" lang="zh-TW" altLang="en-US" sz="12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選修上</a:t>
                </a:r>
              </a:p>
            </p:txBody>
          </p:sp>
          <p:sp>
            <p:nvSpPr>
              <p:cNvPr id="17417" name="AutoShape 9"/>
              <p:cNvSpPr>
                <a:spLocks/>
              </p:cNvSpPr>
              <p:nvPr/>
            </p:nvSpPr>
            <p:spPr bwMode="auto">
              <a:xfrm flipH="1">
                <a:off x="2275674" y="1458610"/>
                <a:ext cx="6008952" cy="883423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6EA90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 dirty="0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19" name="AutoShape 11"/>
              <p:cNvSpPr>
                <a:spLocks/>
              </p:cNvSpPr>
              <p:nvPr/>
            </p:nvSpPr>
            <p:spPr bwMode="auto">
              <a:xfrm flipH="1">
                <a:off x="2275675" y="2342032"/>
                <a:ext cx="6018600" cy="980280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8F19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29" name="Rectangle 12"/>
              <p:cNvSpPr>
                <a:spLocks/>
              </p:cNvSpPr>
              <p:nvPr/>
            </p:nvSpPr>
            <p:spPr bwMode="auto">
              <a:xfrm>
                <a:off x="6699555" y="1243788"/>
                <a:ext cx="908332" cy="1846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algn="ctr" defTabSz="346075"/>
                <a:r>
                  <a:rPr kumimoji="0" lang="zh-TW" altLang="en-US" sz="12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選修下</a:t>
                </a:r>
              </a:p>
            </p:txBody>
          </p:sp>
          <p:sp>
            <p:nvSpPr>
              <p:cNvPr id="17427" name="AutoShape 19"/>
              <p:cNvSpPr>
                <a:spLocks/>
              </p:cNvSpPr>
              <p:nvPr/>
            </p:nvSpPr>
            <p:spPr bwMode="auto">
              <a:xfrm flipH="1">
                <a:off x="2283789" y="3328922"/>
                <a:ext cx="6010560" cy="935156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65B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31" name="Rectangle 23"/>
              <p:cNvSpPr>
                <a:spLocks/>
              </p:cNvSpPr>
              <p:nvPr/>
            </p:nvSpPr>
            <p:spPr bwMode="auto">
              <a:xfrm>
                <a:off x="4203235" y="6456385"/>
                <a:ext cx="1193286" cy="108472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zh-TW" altLang="en-US" sz="7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2" name="Rectangle 24"/>
              <p:cNvSpPr>
                <a:spLocks/>
              </p:cNvSpPr>
              <p:nvPr/>
            </p:nvSpPr>
            <p:spPr bwMode="auto">
              <a:xfrm>
                <a:off x="3235969" y="6463581"/>
                <a:ext cx="1024379" cy="10853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3" name="Rectangle 30"/>
              <p:cNvSpPr>
                <a:spLocks/>
              </p:cNvSpPr>
              <p:nvPr/>
            </p:nvSpPr>
            <p:spPr bwMode="auto">
              <a:xfrm>
                <a:off x="5149844" y="6477372"/>
                <a:ext cx="1195109" cy="9384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zh-TW" altLang="en-US" sz="7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4" name="Rectangle 41"/>
              <p:cNvSpPr>
                <a:spLocks/>
              </p:cNvSpPr>
              <p:nvPr/>
            </p:nvSpPr>
            <p:spPr bwMode="auto">
              <a:xfrm>
                <a:off x="6900889" y="3911579"/>
                <a:ext cx="1193286" cy="6439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5" name="Rectangle 42"/>
              <p:cNvSpPr>
                <a:spLocks/>
              </p:cNvSpPr>
              <p:nvPr/>
            </p:nvSpPr>
            <p:spPr bwMode="auto">
              <a:xfrm>
                <a:off x="6900889" y="5258935"/>
                <a:ext cx="1193286" cy="7915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6" name="Rectangle 53"/>
              <p:cNvSpPr>
                <a:spLocks/>
              </p:cNvSpPr>
              <p:nvPr/>
            </p:nvSpPr>
            <p:spPr bwMode="auto">
              <a:xfrm>
                <a:off x="1788107" y="3858812"/>
                <a:ext cx="1373737" cy="504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defTabSz="346075"/>
                <a:endParaRPr kumimoji="0" lang="zh-TW" altLang="en-US" sz="14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</p:txBody>
          </p:sp>
          <p:sp>
            <p:nvSpPr>
              <p:cNvPr id="162837" name="Rectangle 56"/>
              <p:cNvSpPr>
                <a:spLocks/>
              </p:cNvSpPr>
              <p:nvPr/>
            </p:nvSpPr>
            <p:spPr bwMode="auto">
              <a:xfrm>
                <a:off x="1817878" y="5602520"/>
                <a:ext cx="1325131" cy="4269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>
                  <a:lnSpc>
                    <a:spcPct val="130000"/>
                  </a:lnSpc>
                </a:pPr>
                <a:endParaRPr kumimoji="0" lang="zh-TW" altLang="en-US" sz="8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8" name="Rectangle 58"/>
              <p:cNvSpPr>
                <a:spLocks/>
              </p:cNvSpPr>
              <p:nvPr/>
            </p:nvSpPr>
            <p:spPr bwMode="auto">
              <a:xfrm>
                <a:off x="1826992" y="6785579"/>
                <a:ext cx="1325739" cy="4269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>
                  <a:lnSpc>
                    <a:spcPct val="130000"/>
                  </a:lnSpc>
                </a:pPr>
                <a:endParaRPr kumimoji="0" lang="zh-TW" altLang="en-US" sz="8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468" name="AutoShape 60"/>
              <p:cNvSpPr>
                <a:spLocks/>
              </p:cNvSpPr>
              <p:nvPr/>
            </p:nvSpPr>
            <p:spPr bwMode="auto">
              <a:xfrm flipH="1">
                <a:off x="8325377" y="1433955"/>
                <a:ext cx="2293355" cy="908076"/>
              </a:xfrm>
              <a:prstGeom prst="roundRect">
                <a:avLst>
                  <a:gd name="adj" fmla="val 937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6EA90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Apple LiGothic Medium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3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70" name="AutoShape 62"/>
              <p:cNvSpPr>
                <a:spLocks/>
              </p:cNvSpPr>
              <p:nvPr/>
            </p:nvSpPr>
            <p:spPr bwMode="auto">
              <a:xfrm flipH="1">
                <a:off x="8353746" y="2342031"/>
                <a:ext cx="2260118" cy="986890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8F19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Gill Sans" charset="0"/>
                </a:endParaRPr>
              </a:p>
            </p:txBody>
          </p:sp>
          <p:sp>
            <p:nvSpPr>
              <p:cNvPr id="17471" name="AutoShape 63"/>
              <p:cNvSpPr>
                <a:spLocks/>
              </p:cNvSpPr>
              <p:nvPr/>
            </p:nvSpPr>
            <p:spPr bwMode="auto">
              <a:xfrm flipH="1">
                <a:off x="8325377" y="3328922"/>
                <a:ext cx="2293355" cy="952891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65B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43" name="AutoShape 77"/>
              <p:cNvSpPr>
                <a:spLocks/>
              </p:cNvSpPr>
              <p:nvPr/>
            </p:nvSpPr>
            <p:spPr bwMode="auto">
              <a:xfrm>
                <a:off x="0" y="6193360"/>
                <a:ext cx="10693400" cy="1255719"/>
              </a:xfrm>
              <a:prstGeom prst="flowChartAlternateProcess">
                <a:avLst/>
              </a:prstGeom>
              <a:solidFill>
                <a:srgbClr val="FFCC00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430" name="AutoShape 22"/>
              <p:cNvSpPr>
                <a:spLocks/>
              </p:cNvSpPr>
              <p:nvPr/>
            </p:nvSpPr>
            <p:spPr bwMode="auto">
              <a:xfrm flipH="1">
                <a:off x="2283788" y="4281813"/>
                <a:ext cx="6010560" cy="898145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9A53F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 dirty="0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46" name="Text Box 78"/>
              <p:cNvSpPr txBox="1">
                <a:spLocks/>
              </p:cNvSpPr>
              <p:nvPr/>
            </p:nvSpPr>
            <p:spPr bwMode="auto">
              <a:xfrm>
                <a:off x="486896" y="1433955"/>
                <a:ext cx="1252829" cy="2967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algn="ctr" defTabSz="346075">
                  <a:spcBef>
                    <a:spcPct val="50000"/>
                  </a:spcBef>
                </a:pPr>
                <a:r>
                  <a:rPr kumimoji="0" lang="zh-TW" altLang="en-US" sz="17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理論與研究</a:t>
                </a:r>
              </a:p>
            </p:txBody>
          </p:sp>
          <p:sp>
            <p:nvSpPr>
              <p:cNvPr id="162847" name="Text Box 82"/>
              <p:cNvSpPr txBox="1">
                <a:spLocks/>
              </p:cNvSpPr>
              <p:nvPr/>
            </p:nvSpPr>
            <p:spPr bwMode="auto">
              <a:xfrm>
                <a:off x="533228" y="6230347"/>
                <a:ext cx="1341536" cy="3088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7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督導與管理</a:t>
                </a:r>
              </a:p>
            </p:txBody>
          </p:sp>
          <p:sp>
            <p:nvSpPr>
              <p:cNvPr id="17469" name="AutoShape 61"/>
              <p:cNvSpPr>
                <a:spLocks/>
              </p:cNvSpPr>
              <p:nvPr/>
            </p:nvSpPr>
            <p:spPr bwMode="auto">
              <a:xfrm flipH="1">
                <a:off x="8374387" y="6192971"/>
                <a:ext cx="2263647" cy="861756"/>
              </a:xfrm>
              <a:prstGeom prst="roundRect">
                <a:avLst>
                  <a:gd name="adj" fmla="val 937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4AADFF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Gill Sans" charset="0"/>
                </a:endParaRPr>
              </a:p>
            </p:txBody>
          </p:sp>
          <p:sp>
            <p:nvSpPr>
              <p:cNvPr id="17418" name="AutoShape 10"/>
              <p:cNvSpPr>
                <a:spLocks/>
              </p:cNvSpPr>
              <p:nvPr/>
            </p:nvSpPr>
            <p:spPr bwMode="auto">
              <a:xfrm flipH="1">
                <a:off x="2275674" y="6183262"/>
                <a:ext cx="6062015" cy="86175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4AADFF"/>
                  </a:gs>
                </a:gsLst>
                <a:lin ang="5400000" scaled="1"/>
              </a:gradFill>
              <a:ln w="25400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92" name="AutoShape 84"/>
              <p:cNvSpPr>
                <a:spLocks/>
              </p:cNvSpPr>
              <p:nvPr/>
            </p:nvSpPr>
            <p:spPr bwMode="auto">
              <a:xfrm flipH="1">
                <a:off x="8319318" y="4281814"/>
                <a:ext cx="2299413" cy="898143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9A53F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50" name="Rectangle 86"/>
              <p:cNvSpPr>
                <a:spLocks/>
              </p:cNvSpPr>
              <p:nvPr/>
            </p:nvSpPr>
            <p:spPr bwMode="auto">
              <a:xfrm>
                <a:off x="2576518" y="1639612"/>
                <a:ext cx="1270449" cy="4324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社會工作理論與實務3</a:t>
                </a:r>
                <a:endParaRPr kumimoji="0" lang="zh-TW" altLang="en-US" sz="9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專題討論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一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)1</a:t>
                </a:r>
              </a:p>
              <a:p>
                <a:pPr defTabSz="346075"/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學術研究倫理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0</a:t>
                </a:r>
              </a:p>
            </p:txBody>
          </p:sp>
          <p:sp>
            <p:nvSpPr>
              <p:cNvPr id="17502" name="AutoShape 94"/>
              <p:cNvSpPr>
                <a:spLocks/>
              </p:cNvSpPr>
              <p:nvPr/>
            </p:nvSpPr>
            <p:spPr bwMode="auto">
              <a:xfrm flipH="1">
                <a:off x="2259440" y="5181136"/>
                <a:ext cx="6062015" cy="991952"/>
              </a:xfrm>
              <a:prstGeom prst="roundRect">
                <a:avLst>
                  <a:gd name="adj" fmla="val 931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99CC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51" name="Rectangle 87"/>
              <p:cNvSpPr>
                <a:spLocks/>
              </p:cNvSpPr>
              <p:nvPr/>
            </p:nvSpPr>
            <p:spPr bwMode="auto">
              <a:xfrm>
                <a:off x="3858738" y="1619446"/>
                <a:ext cx="1129490" cy="40040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社會工作研究法專題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3</a:t>
                </a:r>
                <a:endParaRPr kumimoji="0" lang="zh-TW" altLang="en-US" sz="9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專題討論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二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)1</a:t>
                </a:r>
              </a:p>
              <a:p>
                <a:pPr defTabSz="346075"/>
                <a:endParaRPr kumimoji="0" lang="en-US" altLang="zh-TW" sz="7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3" name="Text Box 95"/>
              <p:cNvSpPr txBox="1">
                <a:spLocks/>
              </p:cNvSpPr>
              <p:nvPr/>
            </p:nvSpPr>
            <p:spPr bwMode="auto">
              <a:xfrm>
                <a:off x="364472" y="5256080"/>
                <a:ext cx="665907" cy="2505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4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實習</a:t>
                </a:r>
              </a:p>
            </p:txBody>
          </p:sp>
          <p:sp>
            <p:nvSpPr>
              <p:cNvPr id="162854" name="Text Box 96"/>
              <p:cNvSpPr txBox="1">
                <a:spLocks/>
              </p:cNvSpPr>
              <p:nvPr/>
            </p:nvSpPr>
            <p:spPr bwMode="auto">
              <a:xfrm>
                <a:off x="2452799" y="5360815"/>
                <a:ext cx="1322093" cy="18072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</a:t>
                </a:r>
                <a:r>
                  <a:rPr kumimoji="0" lang="zh-TW" altLang="en-US" sz="900" b="1" dirty="0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實習</a:t>
                </a:r>
                <a:r>
                  <a:rPr kumimoji="0" lang="en-US" altLang="zh-TW" sz="900" b="1" dirty="0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一</a:t>
                </a:r>
                <a:r>
                  <a:rPr kumimoji="0" lang="en-US" altLang="zh-TW" sz="900" b="1" dirty="0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)</a:t>
                </a:r>
                <a:endParaRPr kumimoji="0" lang="en-US" altLang="zh-TW" sz="9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5" name="Text Box 97"/>
              <p:cNvSpPr txBox="1">
                <a:spLocks/>
              </p:cNvSpPr>
              <p:nvPr/>
            </p:nvSpPr>
            <p:spPr bwMode="auto">
              <a:xfrm>
                <a:off x="3858738" y="5360815"/>
                <a:ext cx="1222450" cy="18072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社會工作</a:t>
                </a:r>
                <a:r>
                  <a:rPr kumimoji="0" lang="zh-TW" altLang="en-US" sz="900" b="1" dirty="0" smtClean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實習</a:t>
                </a:r>
                <a:r>
                  <a:rPr kumimoji="0" lang="en-US" altLang="zh-TW" sz="900" b="1" dirty="0" smtClean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 smtClean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二</a:t>
                </a:r>
                <a:r>
                  <a:rPr kumimoji="0" lang="en-US" altLang="zh-TW" sz="900" b="1" dirty="0" smtClean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)</a:t>
                </a:r>
                <a:endParaRPr kumimoji="0" lang="en-US" altLang="zh-TW" sz="9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6" name="Rectangle 99"/>
              <p:cNvSpPr>
                <a:spLocks/>
              </p:cNvSpPr>
              <p:nvPr/>
            </p:nvSpPr>
            <p:spPr bwMode="auto">
              <a:xfrm>
                <a:off x="5153490" y="1595325"/>
                <a:ext cx="1499506" cy="2882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質化研究專題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社會統計專題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</p:txBody>
          </p:sp>
          <p:sp>
            <p:nvSpPr>
              <p:cNvPr id="162857" name="Rectangle 100"/>
              <p:cNvSpPr>
                <a:spLocks/>
              </p:cNvSpPr>
              <p:nvPr/>
            </p:nvSpPr>
            <p:spPr bwMode="auto">
              <a:xfrm>
                <a:off x="6862611" y="1614126"/>
                <a:ext cx="1240070" cy="1384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endParaRPr kumimoji="0" lang="en-US" altLang="zh-TW" sz="900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8" name="Rectangle 101"/>
              <p:cNvSpPr>
                <a:spLocks/>
              </p:cNvSpPr>
              <p:nvPr/>
            </p:nvSpPr>
            <p:spPr bwMode="auto">
              <a:xfrm>
                <a:off x="6972706" y="6682721"/>
                <a:ext cx="1491000" cy="1384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ct val="40000"/>
                  </a:spcBef>
                </a:pPr>
                <a:endParaRPr kumimoji="0" lang="en-US" altLang="zh-TW" sz="900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9" name="Rectangle 102"/>
              <p:cNvSpPr>
                <a:spLocks/>
              </p:cNvSpPr>
              <p:nvPr/>
            </p:nvSpPr>
            <p:spPr bwMode="auto">
              <a:xfrm>
                <a:off x="5181344" y="3665238"/>
                <a:ext cx="1521379" cy="1395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endParaRPr kumimoji="0" lang="en-US" altLang="zh-TW" sz="900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61" name="Text Box 104"/>
              <p:cNvSpPr txBox="1">
                <a:spLocks/>
              </p:cNvSpPr>
              <p:nvPr/>
            </p:nvSpPr>
            <p:spPr bwMode="auto">
              <a:xfrm>
                <a:off x="5182654" y="5452014"/>
                <a:ext cx="1521379" cy="1726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endParaRPr kumimoji="0" lang="zh-TW" altLang="en-US" sz="9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517" name="AutoShape 109"/>
              <p:cNvSpPr>
                <a:spLocks/>
              </p:cNvSpPr>
              <p:nvPr/>
            </p:nvSpPr>
            <p:spPr bwMode="auto">
              <a:xfrm flipH="1">
                <a:off x="8355169" y="5181136"/>
                <a:ext cx="2263564" cy="991952"/>
              </a:xfrm>
              <a:prstGeom prst="roundRect">
                <a:avLst>
                  <a:gd name="adj" fmla="val 931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99CC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66" name="Text Box 83"/>
              <p:cNvSpPr txBox="1">
                <a:spLocks/>
              </p:cNvSpPr>
              <p:nvPr/>
            </p:nvSpPr>
            <p:spPr bwMode="auto">
              <a:xfrm>
                <a:off x="546740" y="2317816"/>
                <a:ext cx="1192679" cy="30336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"/>
                  </a:spcBef>
                </a:pPr>
                <a:r>
                  <a:rPr kumimoji="0" lang="zh-TW" altLang="en-US" sz="17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服務精進</a:t>
                </a:r>
                <a:endPara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67" name="Rectangle 68"/>
              <p:cNvSpPr>
                <a:spLocks/>
              </p:cNvSpPr>
              <p:nvPr/>
            </p:nvSpPr>
            <p:spPr bwMode="auto">
              <a:xfrm>
                <a:off x="146871" y="2861637"/>
                <a:ext cx="2019758" cy="489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1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兒少與家庭 </a:t>
                </a:r>
                <a:endParaRPr kumimoji="0" lang="en-US" altLang="zh-TW" sz="11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1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培養服務兒童、青少年與家庭領域的專業社會工作服務能力</a:t>
                </a:r>
              </a:p>
            </p:txBody>
          </p:sp>
          <p:sp>
            <p:nvSpPr>
              <p:cNvPr id="162868" name="Rectangle 68"/>
              <p:cNvSpPr>
                <a:spLocks/>
              </p:cNvSpPr>
              <p:nvPr/>
            </p:nvSpPr>
            <p:spPr bwMode="auto">
              <a:xfrm>
                <a:off x="146871" y="4453801"/>
                <a:ext cx="2020365" cy="6523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健康照顧 </a:t>
                </a:r>
                <a:endParaRPr kumimoji="0" lang="en-US" altLang="zh-TW" sz="11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培養醫務、精神、身心障礙、老人、長期照護等領域的專業社會工作服務能力</a:t>
                </a:r>
              </a:p>
            </p:txBody>
          </p:sp>
          <p:sp>
            <p:nvSpPr>
              <p:cNvPr id="162869" name="Rectangle 68"/>
              <p:cNvSpPr>
                <a:spLocks/>
              </p:cNvSpPr>
              <p:nvPr/>
            </p:nvSpPr>
            <p:spPr bwMode="auto">
              <a:xfrm>
                <a:off x="146871" y="3563198"/>
                <a:ext cx="1992417" cy="6529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多元文化與國際援助</a:t>
                </a:r>
                <a:r>
                  <a:rPr kumimoji="0" lang="zh-TW" altLang="en-US" sz="10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 </a:t>
                </a:r>
                <a:endParaRPr kumimoji="0" lang="en-US" altLang="zh-TW" sz="10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培養服務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原住民、外籍配偶、國際援助等跨文化領域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的專業社會工作服務能力</a:t>
                </a:r>
              </a:p>
            </p:txBody>
          </p:sp>
          <p:sp>
            <p:nvSpPr>
              <p:cNvPr id="162870" name="Text Box 114"/>
              <p:cNvSpPr txBox="1">
                <a:spLocks/>
              </p:cNvSpPr>
              <p:nvPr/>
            </p:nvSpPr>
            <p:spPr bwMode="auto">
              <a:xfrm>
                <a:off x="1398507" y="7210495"/>
                <a:ext cx="5964162" cy="22876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pPr defTabSz="346075">
                  <a:spcBef>
                    <a:spcPct val="20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碩士班課程皆開放跨年選課</a:t>
                </a:r>
                <a:r>
                  <a:rPr kumimoji="0" lang="zh-TW" altLang="en-US" sz="1100" b="1" dirty="0">
                    <a:solidFill>
                      <a:schemeClr val="tx1"/>
                    </a:solidFill>
                    <a:latin typeface="華康中圓體(P)"/>
                    <a:ea typeface="華康中圓體(P)"/>
                    <a:cs typeface="華康中圓體(P)"/>
                  </a:rPr>
                  <a:t>                         </a:t>
                </a:r>
                <a:r>
                  <a:rPr kumimoji="0" lang="zh-TW" altLang="en-US" sz="1100" b="1" dirty="0">
                    <a:solidFill>
                      <a:srgbClr val="0033CC"/>
                    </a:solidFill>
                    <a:latin typeface="華康中圓體(P)"/>
                    <a:ea typeface="華康中圓體(P)"/>
                    <a:cs typeface="華康中圓體(P)"/>
                  </a:rPr>
                  <a:t>藍色字必修                     </a:t>
                </a:r>
                <a:r>
                  <a:rPr kumimoji="0" lang="zh-TW" altLang="en-US" sz="1100" b="1" dirty="0">
                    <a:latin typeface="華康中圓體(P)"/>
                    <a:ea typeface="華康中圓體(P)"/>
                    <a:cs typeface="華康中圓體(P)"/>
                  </a:rPr>
                  <a:t>黑色字選修　　</a:t>
                </a:r>
                <a:r>
                  <a:rPr kumimoji="0" lang="zh-TW" altLang="en-US" sz="1200" b="1" dirty="0">
                    <a:latin typeface="華康中圓體(P)"/>
                    <a:ea typeface="華康中圓體(P)"/>
                    <a:cs typeface="華康中圓體(P)"/>
                  </a:rPr>
                  <a:t>　</a:t>
                </a:r>
                <a:r>
                  <a:rPr kumimoji="0" lang="zh-TW" altLang="en-US" sz="1100" b="1" dirty="0">
                    <a:latin typeface="微軟正黑體"/>
                    <a:ea typeface="微軟正黑體"/>
                    <a:cs typeface="微軟正黑體"/>
                  </a:rPr>
                  <a:t>　　</a:t>
                </a:r>
                <a:r>
                  <a:rPr kumimoji="0" lang="zh-TW" altLang="en-US" sz="1200" b="1" dirty="0">
                    <a:latin typeface="微軟正黑體"/>
                    <a:ea typeface="微軟正黑體"/>
                    <a:cs typeface="微軟正黑體"/>
                  </a:rPr>
                  <a:t>　　　</a:t>
                </a:r>
                <a:endParaRPr kumimoji="0" lang="zh-TW" altLang="en-US" sz="1100" b="1" dirty="0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71" name="Rectangle 68"/>
              <p:cNvSpPr>
                <a:spLocks/>
              </p:cNvSpPr>
              <p:nvPr/>
            </p:nvSpPr>
            <p:spPr bwMode="auto">
              <a:xfrm>
                <a:off x="220497" y="1755850"/>
                <a:ext cx="1936411" cy="50248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lnSpc>
                    <a:spcPct val="125000"/>
                  </a:lnSpc>
                  <a:spcBef>
                    <a:spcPct val="150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研究的精神與方法，從工作上發掘問題、從理論上思考，提出策略，進行改善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能力</a:t>
                </a:r>
              </a:p>
            </p:txBody>
          </p:sp>
          <p:sp>
            <p:nvSpPr>
              <p:cNvPr id="162872" name="Rectangle 68"/>
              <p:cNvSpPr>
                <a:spLocks/>
              </p:cNvSpPr>
              <p:nvPr/>
            </p:nvSpPr>
            <p:spPr bwMode="auto">
              <a:xfrm>
                <a:off x="146871" y="6530121"/>
                <a:ext cx="1977227" cy="408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lnSpc>
                    <a:spcPct val="125000"/>
                  </a:lnSpc>
                  <a:spcBef>
                    <a:spcPct val="100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培養兼具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「對內管理」及「對外發聲」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的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社會工作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督導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與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管理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能力</a:t>
                </a:r>
              </a:p>
            </p:txBody>
          </p:sp>
          <p:sp>
            <p:nvSpPr>
              <p:cNvPr id="162873" name="文字方塊 71"/>
              <p:cNvSpPr txBox="1">
                <a:spLocks noChangeArrowheads="1"/>
              </p:cNvSpPr>
              <p:nvPr/>
            </p:nvSpPr>
            <p:spPr bwMode="auto">
              <a:xfrm>
                <a:off x="8416185" y="1508899"/>
                <a:ext cx="2185530" cy="717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社會工作、社會福利、社會學、心理學、諮商與輔導等社會科學相關研究所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公部門社會行政、社會工作人員、各領域社工</a:t>
                </a:r>
              </a:p>
            </p:txBody>
          </p:sp>
          <p:sp>
            <p:nvSpPr>
              <p:cNvPr id="162874" name="文字方塊 72"/>
              <p:cNvSpPr txBox="1">
                <a:spLocks noChangeArrowheads="1"/>
              </p:cNvSpPr>
              <p:nvPr/>
            </p:nvSpPr>
            <p:spPr bwMode="auto">
              <a:xfrm>
                <a:off x="8416186" y="2342031"/>
                <a:ext cx="2197678" cy="10055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社會工作、社會福利、社會學、兒童福利、諮商與輔導、性別研究等相關研究所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1100" b="1" u="sng" dirty="0">
                    <a:latin typeface="微軟正黑體"/>
                    <a:ea typeface="微軟正黑體"/>
                    <a:cs typeface="華康中黑體(P)"/>
                  </a:rPr>
                  <a:t>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公部門或社福機構家庭、婦女、兒童、青少年等領域社工、公部門社會行政人員</a:t>
                </a:r>
              </a:p>
            </p:txBody>
          </p:sp>
          <p:sp>
            <p:nvSpPr>
              <p:cNvPr id="162875" name="文字方塊 75"/>
              <p:cNvSpPr txBox="1">
                <a:spLocks noChangeArrowheads="1"/>
              </p:cNvSpPr>
              <p:nvPr/>
            </p:nvSpPr>
            <p:spPr bwMode="auto">
              <a:xfrm>
                <a:off x="8442884" y="4318548"/>
                <a:ext cx="2170981" cy="861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社會工作、社會福利、社會學、心理學、諮商與輔導、老人福利等相關研究所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醫院社服室、精神科、安寧病房以及老人、身心障礙等福利機構社工</a:t>
                </a:r>
              </a:p>
            </p:txBody>
          </p:sp>
          <p:sp>
            <p:nvSpPr>
              <p:cNvPr id="162876" name="文字方塊 76"/>
              <p:cNvSpPr txBox="1">
                <a:spLocks noChangeArrowheads="1"/>
              </p:cNvSpPr>
              <p:nvPr/>
            </p:nvSpPr>
            <p:spPr bwMode="auto">
              <a:xfrm>
                <a:off x="8411408" y="3381857"/>
                <a:ext cx="2167767" cy="861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社會工作、社會福利、社會學、族群文化、心理學、諮商與輔導等相關研究所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　公部門或社福機構原住民、外籍配偶、國際援助等跨文化服務社工</a:t>
                </a:r>
              </a:p>
            </p:txBody>
          </p:sp>
          <p:sp>
            <p:nvSpPr>
              <p:cNvPr id="162877" name="Text Box 67"/>
              <p:cNvSpPr txBox="1">
                <a:spLocks/>
              </p:cNvSpPr>
              <p:nvPr/>
            </p:nvSpPr>
            <p:spPr bwMode="auto">
              <a:xfrm>
                <a:off x="261259" y="2591806"/>
                <a:ext cx="981849" cy="2505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4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領域精進</a:t>
                </a:r>
              </a:p>
            </p:txBody>
          </p:sp>
          <p:sp>
            <p:nvSpPr>
              <p:cNvPr id="162878" name="文字方塊 75"/>
              <p:cNvSpPr txBox="1">
                <a:spLocks noChangeArrowheads="1"/>
              </p:cNvSpPr>
              <p:nvPr/>
            </p:nvSpPr>
            <p:spPr bwMode="auto">
              <a:xfrm>
                <a:off x="8462188" y="6230347"/>
                <a:ext cx="2136292" cy="717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社會工作、社會福利、社會學、心理學、諮商與輔導等相關研究所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公部門或社福機構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華康中黑體(P)"/>
                  </a:rPr>
                  <a:t>社工督導或行政、管理之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人員</a:t>
                </a:r>
              </a:p>
            </p:txBody>
          </p:sp>
          <p:sp>
            <p:nvSpPr>
              <p:cNvPr id="162879" name="Rectangle 68"/>
              <p:cNvSpPr>
                <a:spLocks/>
              </p:cNvSpPr>
              <p:nvPr/>
            </p:nvSpPr>
            <p:spPr bwMode="auto">
              <a:xfrm>
                <a:off x="146870" y="5555854"/>
                <a:ext cx="2020365" cy="408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lnSpc>
                    <a:spcPct val="125000"/>
                  </a:lnSpc>
                  <a:spcBef>
                    <a:spcPct val="100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社會工作理論和實務結合與運用，培養專精之社會服務能力</a:t>
                </a:r>
                <a:endParaRPr kumimoji="0" lang="zh-TW" altLang="en-US" b="1" dirty="0">
                  <a:latin typeface="微軟正黑體"/>
                  <a:ea typeface="微軟正黑體"/>
                  <a:cs typeface="微軟正黑體"/>
                  <a:sym typeface="儷黑 Pro"/>
                </a:endParaRPr>
              </a:p>
            </p:txBody>
          </p:sp>
          <p:sp>
            <p:nvSpPr>
              <p:cNvPr id="162880" name="文字方塊 75"/>
              <p:cNvSpPr txBox="1">
                <a:spLocks noChangeArrowheads="1"/>
              </p:cNvSpPr>
              <p:nvPr/>
            </p:nvSpPr>
            <p:spPr bwMode="auto">
              <a:xfrm>
                <a:off x="8442884" y="5243101"/>
                <a:ext cx="2158832" cy="717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社會工作、社會福利、諮商與輔導等相關研究所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公部門或社福機構直接、間接社會工作服務</a:t>
                </a:r>
              </a:p>
            </p:txBody>
          </p:sp>
          <p:sp>
            <p:nvSpPr>
              <p:cNvPr id="162881" name="Rectangle 101"/>
              <p:cNvSpPr>
                <a:spLocks/>
              </p:cNvSpPr>
              <p:nvPr/>
            </p:nvSpPr>
            <p:spPr bwMode="auto">
              <a:xfrm>
                <a:off x="5294572" y="6395752"/>
                <a:ext cx="1490064" cy="2882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社會工作與法律專題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方案設計與評估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</p:txBody>
          </p:sp>
          <p:sp>
            <p:nvSpPr>
              <p:cNvPr id="162883" name="Rectangle 102"/>
              <p:cNvSpPr>
                <a:spLocks/>
              </p:cNvSpPr>
              <p:nvPr/>
            </p:nvSpPr>
            <p:spPr bwMode="auto">
              <a:xfrm>
                <a:off x="6764710" y="3480061"/>
                <a:ext cx="1368960" cy="1441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多元文化社會工作專題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</p:txBody>
          </p:sp>
        </p:grpSp>
        <p:sp>
          <p:nvSpPr>
            <p:cNvPr id="81" name="Rectangle 1"/>
            <p:cNvSpPr>
              <a:spLocks/>
            </p:cNvSpPr>
            <p:nvPr/>
          </p:nvSpPr>
          <p:spPr bwMode="auto">
            <a:xfrm>
              <a:off x="3887713" y="1116335"/>
              <a:ext cx="3403866" cy="358717"/>
            </a:xfrm>
            <a:prstGeom prst="rect">
              <a:avLst/>
            </a:prstGeom>
            <a:solidFill>
              <a:srgbClr val="FFC000"/>
            </a:solidFill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342761">
                <a:defRPr/>
              </a:pPr>
              <a:r>
                <a:rPr kumimoji="0" lang="zh-TW" altLang="en-US" sz="18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儷黑 Pro" charset="0"/>
                </a:rPr>
                <a:t>社會工作學系碩士班課程地圖</a:t>
              </a:r>
            </a:p>
          </p:txBody>
        </p:sp>
      </p:grpSp>
      <p:sp>
        <p:nvSpPr>
          <p:cNvPr id="83" name="Rectangle 108"/>
          <p:cNvSpPr>
            <a:spLocks/>
          </p:cNvSpPr>
          <p:nvPr/>
        </p:nvSpPr>
        <p:spPr bwMode="auto">
          <a:xfrm>
            <a:off x="5216521" y="4531582"/>
            <a:ext cx="1370889" cy="6924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醫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療與精神衛生</a:t>
            </a:r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社會工作專題3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靈性照顧與悲傷關懷專題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老人與身心障礙社會工作專題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85" name="Rectangle 99"/>
          <p:cNvSpPr>
            <a:spLocks/>
          </p:cNvSpPr>
          <p:nvPr/>
        </p:nvSpPr>
        <p:spPr bwMode="auto">
          <a:xfrm>
            <a:off x="6642844" y="1853721"/>
            <a:ext cx="1123130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346075">
              <a:spcBef>
                <a:spcPct val="5000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社會工作倫理專題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84" name="Text Box 106"/>
          <p:cNvSpPr txBox="1">
            <a:spLocks/>
          </p:cNvSpPr>
          <p:nvPr/>
        </p:nvSpPr>
        <p:spPr bwMode="auto">
          <a:xfrm>
            <a:off x="5087938" y="2681919"/>
            <a:ext cx="1633537" cy="1736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4802" tIns="17401" rIns="34802" bIns="17401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婦女與社會工作專題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86" name="Text Box 106"/>
          <p:cNvSpPr txBox="1">
            <a:spLocks/>
          </p:cNvSpPr>
          <p:nvPr/>
        </p:nvSpPr>
        <p:spPr bwMode="auto">
          <a:xfrm>
            <a:off x="6642844" y="2687381"/>
            <a:ext cx="1559754" cy="45064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34802" tIns="17401" rIns="34802" bIns="17401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家族治療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兒童與家庭福利專題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青少年與學校社會工作專題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82" name="Rectangle 102"/>
          <p:cNvSpPr>
            <a:spLocks/>
          </p:cNvSpPr>
          <p:nvPr/>
        </p:nvSpPr>
        <p:spPr bwMode="auto">
          <a:xfrm>
            <a:off x="6651425" y="6459484"/>
            <a:ext cx="1551173" cy="415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社會工作管理與督導專題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  <a:b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</a:b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社會政策與社會立法 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6075">
              <a:spcBef>
                <a:spcPts val="0"/>
              </a:spcBef>
            </a:pP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8" name="Text Box 82"/>
          <p:cNvSpPr txBox="1">
            <a:spLocks/>
          </p:cNvSpPr>
          <p:nvPr/>
        </p:nvSpPr>
        <p:spPr bwMode="auto">
          <a:xfrm>
            <a:off x="7624847" y="7242664"/>
            <a:ext cx="1312060" cy="21980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4802" tIns="17401" rIns="34802" bIns="17401">
            <a:spAutoFit/>
          </a:bodyPr>
          <a:lstStyle/>
          <a:p>
            <a:pPr defTabSz="346075">
              <a:spcBef>
                <a:spcPct val="50000"/>
              </a:spcBef>
            </a:pPr>
            <a:r>
              <a:rPr kumimoji="0" lang="zh-TW" altLang="en-US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畢業總學分：</a:t>
            </a:r>
            <a:r>
              <a:rPr kumimoji="0" lang="en-US" altLang="zh-TW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30</a:t>
            </a:r>
            <a:endParaRPr kumimoji="0" lang="zh-TW" altLang="en-US" sz="1200" b="1" dirty="0">
              <a:solidFill>
                <a:srgbClr val="FF3300"/>
              </a:solidFill>
              <a:latin typeface="微軟正黑體"/>
              <a:ea typeface="微軟正黑體"/>
              <a:cs typeface="微軟正黑體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3E32D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EF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Pages>0</Pages>
  <Words>494</Words>
  <Characters>0</Characters>
  <Application>Microsoft Office PowerPoint</Application>
  <PresentationFormat>自訂</PresentationFormat>
  <Lines>0</Lines>
  <Paragraphs>63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13</vt:i4>
      </vt:variant>
      <vt:variant>
        <vt:lpstr>投影片標題</vt:lpstr>
      </vt:variant>
      <vt:variant>
        <vt:i4>1</vt:i4>
      </vt:variant>
    </vt:vector>
  </HeadingPairs>
  <TitlesOfParts>
    <vt:vector size="14" baseType="lpstr"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tcu_user</dc:creator>
  <cp:lastModifiedBy>張珮菁_3011-1_PC</cp:lastModifiedBy>
  <cp:revision>210</cp:revision>
  <cp:lastPrinted>2016-04-19T06:59:51Z</cp:lastPrinted>
  <dcterms:modified xsi:type="dcterms:W3CDTF">2018-04-20T02:50:03Z</dcterms:modified>
</cp:coreProperties>
</file>